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3" r:id="rId2"/>
    <p:sldId id="496" r:id="rId3"/>
    <p:sldId id="678" r:id="rId4"/>
    <p:sldId id="486" r:id="rId5"/>
    <p:sldId id="669" r:id="rId6"/>
    <p:sldId id="668" r:id="rId7"/>
    <p:sldId id="670" r:id="rId8"/>
    <p:sldId id="671" r:id="rId9"/>
    <p:sldId id="672" r:id="rId10"/>
    <p:sldId id="673" r:id="rId11"/>
    <p:sldId id="674" r:id="rId12"/>
    <p:sldId id="677" r:id="rId13"/>
    <p:sldId id="675" r:id="rId14"/>
    <p:sldId id="676" r:id="rId15"/>
    <p:sldId id="66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000000"/>
    <a:srgbClr val="6600FF"/>
    <a:srgbClr val="BD9E61"/>
    <a:srgbClr val="1966B3"/>
    <a:srgbClr val="DDDDDD"/>
    <a:srgbClr val="C1D1D3"/>
    <a:srgbClr val="5AA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5070" autoAdjust="0"/>
  </p:normalViewPr>
  <p:slideViewPr>
    <p:cSldViewPr snapToObjects="1">
      <p:cViewPr varScale="1">
        <p:scale>
          <a:sx n="82" d="100"/>
          <a:sy n="82" d="100"/>
        </p:scale>
        <p:origin x="14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 snapToObjects="1">
      <p:cViewPr varScale="1">
        <p:scale>
          <a:sx n="53" d="100"/>
          <a:sy n="53" d="100"/>
        </p:scale>
        <p:origin x="-179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D62E99C-8BDC-4CF8-BF9F-2535B2FC651F}" type="datetimeFigureOut">
              <a:rPr lang="tr-TR"/>
              <a:pPr>
                <a:defRPr/>
              </a:pPr>
              <a:t>31.10.2017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94E465B-EF4D-4638-9642-0CC3EE1BDBD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ıc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4E465B-EF4D-4638-9642-0CC3EE1BDBD1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40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41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42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43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44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45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46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47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48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49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50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51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en-US" altLang="zh-CN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charset="0"/>
              <a:ea typeface="宋体" pitchFamily="2" charset="-122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charset="0"/>
              <a:ea typeface="宋体" pitchFamily="2" charset="-122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charset="0"/>
              <a:ea typeface="宋体" pitchFamily="2" charset="-122"/>
            </a:endParaRPr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charset="0"/>
              <a:ea typeface="宋体" pitchFamily="2" charset="-122"/>
            </a:endParaRP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charset="0"/>
              <a:ea typeface="宋体" pitchFamily="2" charset="-122"/>
            </a:endParaRP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charset="0"/>
              <a:ea typeface="宋体" pitchFamily="2" charset="-122"/>
            </a:endParaRPr>
          </a:p>
        </p:txBody>
      </p:sp>
      <p:sp>
        <p:nvSpPr>
          <p:cNvPr id="309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grpSp>
        <p:nvGrpSpPr>
          <p:cNvPr id="3092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grpSp>
          <p:nvGrpSpPr>
            <p:cNvPr id="3103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40" y="1024"/>
                <a:ext cx="111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2" y="1122"/>
                <a:ext cx="90" cy="8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395" y="836"/>
                <a:ext cx="180" cy="17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3104" name="Group 110"/>
            <p:cNvGrpSpPr>
              <a:grpSpLocks/>
            </p:cNvGrpSpPr>
            <p:nvPr userDrawn="1"/>
          </p:nvGrpSpPr>
          <p:grpSpPr bwMode="auto">
            <a:xfrm rot="-21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26" y="977"/>
                <a:ext cx="112" cy="13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1" y="1124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49" y="853"/>
                <a:ext cx="174" cy="17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3105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64" y="986"/>
                <a:ext cx="110" cy="12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8" y="1107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3" y="877"/>
                <a:ext cx="183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3106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587" y="1063"/>
                <a:ext cx="114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09" y="915"/>
                <a:ext cx="187" cy="17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3107" name="Group 122"/>
            <p:cNvGrpSpPr>
              <a:grpSpLocks/>
            </p:cNvGrpSpPr>
            <p:nvPr userDrawn="1"/>
          </p:nvGrpSpPr>
          <p:grpSpPr bwMode="auto">
            <a:xfrm rot="-78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41" y="1021"/>
                <a:ext cx="110" cy="1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9" y="111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552" y="831"/>
                <a:ext cx="187" cy="17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3108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7"/>
                <a:ext cx="112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23" y="1189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1" y="879"/>
                <a:ext cx="182" cy="18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3109" name="Group 130"/>
            <p:cNvGrpSpPr>
              <a:grpSpLocks/>
            </p:cNvGrpSpPr>
            <p:nvPr userDrawn="1"/>
          </p:nvGrpSpPr>
          <p:grpSpPr bwMode="auto">
            <a:xfrm rot="8885358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40" y="1022"/>
                <a:ext cx="112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42" y="1124"/>
                <a:ext cx="87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1" y="87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3110" name="Group 134"/>
            <p:cNvGrpSpPr>
              <a:grpSpLocks/>
            </p:cNvGrpSpPr>
            <p:nvPr userDrawn="1"/>
          </p:nvGrpSpPr>
          <p:grpSpPr bwMode="auto">
            <a:xfrm rot="6558351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19" y="1116"/>
                <a:ext cx="114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30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33" y="949"/>
                <a:ext cx="187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</p:grp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opras.org/examination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opras.org/examination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635493" y="4917319"/>
            <a:ext cx="4482613" cy="68545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tr-TR" sz="2400" b="1" spc="1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</a:rPr>
              <a:t>Dr. Cenk DEMİRDÖVER</a:t>
            </a:r>
          </a:p>
          <a:p>
            <a:pPr>
              <a:lnSpc>
                <a:spcPct val="150000"/>
              </a:lnSpc>
              <a:defRPr/>
            </a:pPr>
            <a:r>
              <a:rPr lang="tr-TR" sz="2400" b="1" spc="1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</a:rPr>
              <a:t>Dr. Serhan TUNCER</a:t>
            </a:r>
            <a:endParaRPr lang="en-US" sz="2400" b="1" spc="1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1" name="Rectangle 15"/>
          <p:cNvSpPr/>
          <p:nvPr/>
        </p:nvSpPr>
        <p:spPr>
          <a:xfrm>
            <a:off x="4495800" y="1447800"/>
            <a:ext cx="3135923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endParaRPr lang="tr-TR" sz="2000" b="1" dirty="0">
              <a:ln w="18415" cmpd="sng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  <a:p>
            <a:pPr algn="r">
              <a:defRPr/>
            </a:pPr>
            <a:r>
              <a:rPr lang="tr-TR" sz="4400" b="1" dirty="0">
                <a:solidFill>
                  <a:srgbClr val="002060"/>
                </a:solidFill>
              </a:rPr>
              <a:t>EBOPRAS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982386"/>
            <a:ext cx="2752726" cy="24575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2815" y="1524000"/>
            <a:ext cx="7504386" cy="1524000"/>
          </a:xfrm>
        </p:spPr>
        <p:txBody>
          <a:bodyPr>
            <a:noAutofit/>
          </a:bodyPr>
          <a:lstStyle/>
          <a:p>
            <a:pPr lvl="1"/>
            <a:r>
              <a:rPr lang="tr-TR" dirty="0"/>
              <a:t>Son 3 yılda </a:t>
            </a:r>
            <a:r>
              <a:rPr lang="tr-TR" dirty="0" err="1"/>
              <a:t>Part</a:t>
            </a:r>
            <a:r>
              <a:rPr lang="tr-TR" dirty="0"/>
              <a:t> 1’de başarılı olmuş olmak</a:t>
            </a:r>
          </a:p>
          <a:p>
            <a:pPr lvl="1"/>
            <a:r>
              <a:rPr lang="tr-TR" dirty="0" err="1"/>
              <a:t>Part</a:t>
            </a:r>
            <a:r>
              <a:rPr lang="tr-TR" dirty="0"/>
              <a:t> 1’i geçtikten sonra </a:t>
            </a:r>
            <a:r>
              <a:rPr lang="tr-TR" dirty="0" err="1"/>
              <a:t>Part</a:t>
            </a:r>
            <a:r>
              <a:rPr lang="tr-TR" dirty="0"/>
              <a:t> 2’de 3 </a:t>
            </a:r>
            <a:r>
              <a:rPr lang="tr-TR" dirty="0" err="1"/>
              <a:t>kezden</a:t>
            </a:r>
            <a:r>
              <a:rPr lang="tr-TR" dirty="0"/>
              <a:t> daha fazla başarısız olmamak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r>
              <a:rPr lang="tr-TR" dirty="0"/>
              <a:t>450€</a:t>
            </a:r>
          </a:p>
        </p:txBody>
      </p:sp>
      <p:sp>
        <p:nvSpPr>
          <p:cNvPr id="5" name="3 Dikdörtgen"/>
          <p:cNvSpPr/>
          <p:nvPr/>
        </p:nvSpPr>
        <p:spPr>
          <a:xfrm>
            <a:off x="457200" y="0"/>
            <a:ext cx="2133600" cy="75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/>
          </a:bodyPr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Başvuru</a:t>
            </a:r>
          </a:p>
        </p:txBody>
      </p:sp>
      <p:sp>
        <p:nvSpPr>
          <p:cNvPr id="4" name="3 Dikdörtgen"/>
          <p:cNvSpPr/>
          <p:nvPr/>
        </p:nvSpPr>
        <p:spPr>
          <a:xfrm>
            <a:off x="2590800" y="0"/>
            <a:ext cx="2133600" cy="7560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tr-TR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Part</a:t>
            </a: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49079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4204" y="1143000"/>
            <a:ext cx="7828893" cy="3352800"/>
          </a:xfrm>
        </p:spPr>
        <p:txBody>
          <a:bodyPr>
            <a:noAutofit/>
          </a:bodyPr>
          <a:lstStyle/>
          <a:p>
            <a:pPr lvl="1"/>
            <a:r>
              <a:rPr lang="tr-TR" dirty="0"/>
              <a:t>Yılda 2 kez</a:t>
            </a:r>
          </a:p>
          <a:p>
            <a:pPr lvl="1"/>
            <a:r>
              <a:rPr lang="tr-TR" dirty="0"/>
              <a:t>Nisan </a:t>
            </a:r>
            <a:r>
              <a:rPr lang="tr-TR" dirty="0">
                <a:sym typeface="Wingdings" panose="05000000000000000000" pitchFamily="2" charset="2"/>
              </a:rPr>
              <a:t> Brüksel</a:t>
            </a:r>
          </a:p>
          <a:p>
            <a:pPr lvl="1"/>
            <a:r>
              <a:rPr lang="tr-TR" dirty="0">
                <a:sym typeface="Wingdings" panose="05000000000000000000" pitchFamily="2" charset="2"/>
              </a:rPr>
              <a:t>Ekim sonu – Kasım  her sene farklı bir ülkede</a:t>
            </a:r>
          </a:p>
          <a:p>
            <a:pPr lvl="2"/>
            <a:r>
              <a:rPr lang="tr-TR" dirty="0">
                <a:sym typeface="Wingdings" panose="05000000000000000000" pitchFamily="2" charset="2"/>
              </a:rPr>
              <a:t>2017  Bern, İsviçre</a:t>
            </a:r>
          </a:p>
          <a:p>
            <a:pPr lvl="2"/>
            <a:r>
              <a:rPr lang="tr-TR" dirty="0">
                <a:sym typeface="Wingdings" panose="05000000000000000000" pitchFamily="2" charset="2"/>
              </a:rPr>
              <a:t>2018  </a:t>
            </a:r>
            <a:r>
              <a:rPr lang="tr-TR" dirty="0" err="1">
                <a:sym typeface="Wingdings" panose="05000000000000000000" pitchFamily="2" charset="2"/>
              </a:rPr>
              <a:t>Limassol</a:t>
            </a:r>
            <a:r>
              <a:rPr lang="tr-TR" dirty="0">
                <a:sym typeface="Wingdings" panose="05000000000000000000" pitchFamily="2" charset="2"/>
              </a:rPr>
              <a:t>, Güney Kıbrıs</a:t>
            </a:r>
          </a:p>
          <a:p>
            <a:pPr lvl="2"/>
            <a:r>
              <a:rPr lang="tr-TR" dirty="0">
                <a:sym typeface="Wingdings" panose="05000000000000000000" pitchFamily="2" charset="2"/>
              </a:rPr>
              <a:t>2019  Londra, İngiltere</a:t>
            </a:r>
            <a:endParaRPr lang="tr-TR" dirty="0"/>
          </a:p>
        </p:txBody>
      </p:sp>
      <p:sp>
        <p:nvSpPr>
          <p:cNvPr id="5" name="3 Dikdörtgen"/>
          <p:cNvSpPr/>
          <p:nvPr/>
        </p:nvSpPr>
        <p:spPr>
          <a:xfrm>
            <a:off x="457200" y="0"/>
            <a:ext cx="2133600" cy="75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lnSpcReduction="10000"/>
          </a:bodyPr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Sınav</a:t>
            </a:r>
          </a:p>
        </p:txBody>
      </p:sp>
      <p:sp>
        <p:nvSpPr>
          <p:cNvPr id="4" name="3 Dikdörtgen"/>
          <p:cNvSpPr/>
          <p:nvPr/>
        </p:nvSpPr>
        <p:spPr>
          <a:xfrm>
            <a:off x="2590800" y="0"/>
            <a:ext cx="2133600" cy="7560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tr-TR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Part</a:t>
            </a: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2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16081" t="28424" r="33027" b="44437"/>
          <a:stretch/>
        </p:blipFill>
        <p:spPr>
          <a:xfrm>
            <a:off x="1371600" y="4480034"/>
            <a:ext cx="6477000" cy="194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98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7124" y="1474076"/>
            <a:ext cx="8342585" cy="3886200"/>
          </a:xfrm>
        </p:spPr>
        <p:txBody>
          <a:bodyPr>
            <a:noAutofit/>
          </a:bodyPr>
          <a:lstStyle/>
          <a:p>
            <a:pPr lvl="1"/>
            <a:r>
              <a:rPr lang="tr-TR" dirty="0"/>
              <a:t>2 jüri</a:t>
            </a:r>
          </a:p>
          <a:p>
            <a:pPr lvl="1"/>
            <a:r>
              <a:rPr lang="tr-TR" dirty="0"/>
              <a:t>Her jüride 2 sınav yapıcı</a:t>
            </a:r>
          </a:p>
          <a:p>
            <a:pPr lvl="1"/>
            <a:r>
              <a:rPr lang="tr-TR" dirty="0"/>
              <a:t>İlk jüride 4, ikinci jüride 4 olmak üzere 8 başlık</a:t>
            </a:r>
          </a:p>
          <a:p>
            <a:pPr lvl="1"/>
            <a:r>
              <a:rPr lang="tr-TR" dirty="0"/>
              <a:t>Ekrandan hasta fotoğrafı gösterilir</a:t>
            </a:r>
          </a:p>
          <a:p>
            <a:pPr lvl="1"/>
            <a:r>
              <a:rPr lang="tr-TR" dirty="0"/>
              <a:t>Kısa bilgilendirme yapılır</a:t>
            </a:r>
          </a:p>
        </p:txBody>
      </p:sp>
      <p:sp>
        <p:nvSpPr>
          <p:cNvPr id="5" name="3 Dikdörtgen"/>
          <p:cNvSpPr/>
          <p:nvPr/>
        </p:nvSpPr>
        <p:spPr>
          <a:xfrm>
            <a:off x="457200" y="0"/>
            <a:ext cx="2133600" cy="75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lnSpcReduction="10000"/>
          </a:bodyPr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Sınav</a:t>
            </a:r>
          </a:p>
        </p:txBody>
      </p:sp>
      <p:sp>
        <p:nvSpPr>
          <p:cNvPr id="4" name="3 Dikdörtgen"/>
          <p:cNvSpPr/>
          <p:nvPr/>
        </p:nvSpPr>
        <p:spPr>
          <a:xfrm>
            <a:off x="2590800" y="0"/>
            <a:ext cx="2133600" cy="7560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tr-TR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Part</a:t>
            </a: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2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066800" y="4180344"/>
            <a:ext cx="6400800" cy="267765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452438" lvl="2" indent="-285750">
              <a:buFont typeface="Arial" panose="020B0604020202020204" pitchFamily="34" charset="0"/>
              <a:buChar char="•"/>
            </a:pPr>
            <a:r>
              <a:rPr lang="tr-TR" sz="2400" dirty="0" err="1"/>
              <a:t>Konjenital</a:t>
            </a:r>
            <a:endParaRPr lang="tr-TR" sz="2400" dirty="0"/>
          </a:p>
          <a:p>
            <a:pPr marL="452438" lvl="2" indent="-285750">
              <a:buFont typeface="Arial" panose="020B0604020202020204" pitchFamily="34" charset="0"/>
              <a:buChar char="•"/>
            </a:pPr>
            <a:r>
              <a:rPr lang="tr-TR" sz="2400" dirty="0"/>
              <a:t>El</a:t>
            </a:r>
          </a:p>
          <a:p>
            <a:pPr marL="452438" lvl="2" indent="-285750">
              <a:buFont typeface="Arial" panose="020B0604020202020204" pitchFamily="34" charset="0"/>
              <a:buChar char="•"/>
            </a:pPr>
            <a:r>
              <a:rPr lang="tr-TR" sz="2400" dirty="0"/>
              <a:t>Yanık</a:t>
            </a:r>
          </a:p>
          <a:p>
            <a:pPr marL="452438" lvl="2" indent="-285750">
              <a:buFont typeface="Arial" panose="020B0604020202020204" pitchFamily="34" charset="0"/>
              <a:buChar char="•"/>
            </a:pPr>
            <a:r>
              <a:rPr lang="tr-TR" sz="2400" dirty="0"/>
              <a:t>Meme</a:t>
            </a:r>
          </a:p>
          <a:p>
            <a:pPr marL="452438" lvl="2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452438" lvl="2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452438" lvl="2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452438" lvl="2" indent="-285750">
              <a:buFont typeface="Arial" panose="020B0604020202020204" pitchFamily="34" charset="0"/>
              <a:buChar char="•"/>
            </a:pPr>
            <a:r>
              <a:rPr lang="tr-TR" sz="2400" dirty="0"/>
              <a:t>Rekonstrüksiyon</a:t>
            </a:r>
          </a:p>
          <a:p>
            <a:pPr marL="452438" lvl="2" indent="-285750">
              <a:buFont typeface="Arial" panose="020B0604020202020204" pitchFamily="34" charset="0"/>
              <a:buChar char="•"/>
            </a:pPr>
            <a:r>
              <a:rPr lang="tr-TR" sz="2400" dirty="0"/>
              <a:t>Travma</a:t>
            </a:r>
          </a:p>
          <a:p>
            <a:pPr marL="452438" lvl="2" indent="-285750">
              <a:buFont typeface="Arial" panose="020B0604020202020204" pitchFamily="34" charset="0"/>
              <a:buChar char="•"/>
            </a:pPr>
            <a:r>
              <a:rPr lang="tr-TR" sz="2400" dirty="0"/>
              <a:t>Tümör</a:t>
            </a:r>
          </a:p>
          <a:p>
            <a:pPr marL="452438" lvl="2" indent="-285750">
              <a:buFont typeface="Arial" panose="020B0604020202020204" pitchFamily="34" charset="0"/>
              <a:buChar char="•"/>
            </a:pPr>
            <a:r>
              <a:rPr lang="tr-TR" sz="2400" dirty="0"/>
              <a:t>Estetik</a:t>
            </a:r>
          </a:p>
        </p:txBody>
      </p:sp>
    </p:spTree>
    <p:extLst>
      <p:ext uri="{BB962C8B-B14F-4D97-AF65-F5344CB8AC3E}">
        <p14:creationId xmlns:p14="http://schemas.microsoft.com/office/powerpoint/2010/main" val="1189774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2814" y="1066800"/>
            <a:ext cx="8342585" cy="5486400"/>
          </a:xfrm>
        </p:spPr>
        <p:txBody>
          <a:bodyPr>
            <a:noAutofit/>
          </a:bodyPr>
          <a:lstStyle/>
          <a:p>
            <a:pPr lvl="1"/>
            <a:r>
              <a:rPr lang="tr-TR" dirty="0"/>
              <a:t>Her başlık için 6 </a:t>
            </a:r>
            <a:r>
              <a:rPr lang="tr-TR" dirty="0" err="1"/>
              <a:t>dk</a:t>
            </a:r>
            <a:r>
              <a:rPr lang="tr-TR" dirty="0"/>
              <a:t> süre var</a:t>
            </a:r>
          </a:p>
          <a:p>
            <a:pPr lvl="1"/>
            <a:r>
              <a:rPr lang="tr-TR" dirty="0"/>
              <a:t>Bir jüri toplam 24 </a:t>
            </a:r>
            <a:r>
              <a:rPr lang="tr-TR" dirty="0" err="1"/>
              <a:t>dk</a:t>
            </a:r>
            <a:endParaRPr lang="tr-TR" dirty="0"/>
          </a:p>
          <a:p>
            <a:pPr lvl="1"/>
            <a:r>
              <a:rPr lang="tr-TR" dirty="0" err="1"/>
              <a:t>Notlama</a:t>
            </a:r>
            <a:r>
              <a:rPr lang="tr-TR" dirty="0"/>
              <a:t> 4-5-6-7-8</a:t>
            </a:r>
          </a:p>
          <a:p>
            <a:pPr lvl="1"/>
            <a:r>
              <a:rPr lang="tr-TR" dirty="0"/>
              <a:t>6 ve üstü geçer</a:t>
            </a:r>
          </a:p>
          <a:p>
            <a:pPr lvl="1"/>
            <a:r>
              <a:rPr lang="tr-TR" dirty="0"/>
              <a:t>2 jüri, 8 başlık, 6 geçer not</a:t>
            </a:r>
          </a:p>
          <a:p>
            <a:pPr lvl="1"/>
            <a:r>
              <a:rPr lang="tr-TR" dirty="0"/>
              <a:t>Toplamda 2x8x6 = 96</a:t>
            </a:r>
          </a:p>
          <a:p>
            <a:pPr lvl="1"/>
            <a:r>
              <a:rPr lang="tr-TR" dirty="0"/>
              <a:t>92’ye kadar tolerans var</a:t>
            </a:r>
          </a:p>
          <a:p>
            <a:pPr lvl="1"/>
            <a:r>
              <a:rPr lang="tr-TR" dirty="0"/>
              <a:t>Ancak 4 ve 5’ler fazla ise toplam skor 92’den fazlaysa bile başarısız olur</a:t>
            </a:r>
          </a:p>
        </p:txBody>
      </p:sp>
      <p:sp>
        <p:nvSpPr>
          <p:cNvPr id="5" name="3 Dikdörtgen"/>
          <p:cNvSpPr/>
          <p:nvPr/>
        </p:nvSpPr>
        <p:spPr>
          <a:xfrm>
            <a:off x="457200" y="0"/>
            <a:ext cx="2133600" cy="75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lnSpcReduction="10000"/>
          </a:bodyPr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Sınav</a:t>
            </a:r>
          </a:p>
        </p:txBody>
      </p:sp>
      <p:sp>
        <p:nvSpPr>
          <p:cNvPr id="4" name="3 Dikdörtgen"/>
          <p:cNvSpPr/>
          <p:nvPr/>
        </p:nvSpPr>
        <p:spPr>
          <a:xfrm>
            <a:off x="2590800" y="0"/>
            <a:ext cx="2133600" cy="7560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tr-TR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Part</a:t>
            </a: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534573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2814" y="1066800"/>
            <a:ext cx="8342585" cy="5486400"/>
          </a:xfrm>
        </p:spPr>
        <p:txBody>
          <a:bodyPr>
            <a:noAutofit/>
          </a:bodyPr>
          <a:lstStyle/>
          <a:p>
            <a:pPr lvl="1"/>
            <a:r>
              <a:rPr lang="tr-TR" dirty="0"/>
              <a:t>Her yıl Kasım ayında farklı bir ülkede düzenleniyor</a:t>
            </a:r>
          </a:p>
          <a:p>
            <a:pPr lvl="1"/>
            <a:r>
              <a:rPr lang="tr-TR" dirty="0"/>
              <a:t>Çarşamba-Perşembe-Cuma, 3 gün</a:t>
            </a:r>
          </a:p>
          <a:p>
            <a:pPr lvl="1"/>
            <a:r>
              <a:rPr lang="tr-TR" dirty="0"/>
              <a:t>Cumartesi günü sözlü sınav yapılıyor</a:t>
            </a:r>
          </a:p>
          <a:p>
            <a:pPr lvl="1"/>
            <a:r>
              <a:rPr lang="tr-TR" dirty="0"/>
              <a:t>15 </a:t>
            </a:r>
            <a:r>
              <a:rPr lang="tr-TR" dirty="0" err="1"/>
              <a:t>dk</a:t>
            </a:r>
            <a:r>
              <a:rPr lang="tr-TR" dirty="0"/>
              <a:t> sunu 5 </a:t>
            </a:r>
            <a:r>
              <a:rPr lang="tr-TR" dirty="0" err="1"/>
              <a:t>dk</a:t>
            </a:r>
            <a:r>
              <a:rPr lang="tr-TR" dirty="0"/>
              <a:t> tartışma şeklinde Plastik Cerrahinin birçok konusu gözden geçiriliyor</a:t>
            </a:r>
          </a:p>
          <a:p>
            <a:pPr lvl="1"/>
            <a:r>
              <a:rPr lang="tr-TR" dirty="0"/>
              <a:t>800-900 €</a:t>
            </a:r>
          </a:p>
          <a:p>
            <a:pPr lvl="1"/>
            <a:r>
              <a:rPr lang="tr-TR" dirty="0"/>
              <a:t>2017’de Bern</a:t>
            </a:r>
            <a:r>
              <a:rPr lang="tr-TR"/>
              <a:t>, İsviçre’de</a:t>
            </a:r>
            <a:endParaRPr lang="tr-TR" dirty="0"/>
          </a:p>
        </p:txBody>
      </p:sp>
      <p:sp>
        <p:nvSpPr>
          <p:cNvPr id="5" name="3 Dikdörtgen"/>
          <p:cNvSpPr/>
          <p:nvPr/>
        </p:nvSpPr>
        <p:spPr>
          <a:xfrm>
            <a:off x="457200" y="0"/>
            <a:ext cx="3505200" cy="75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70000" lnSpcReduction="20000"/>
          </a:bodyPr>
          <a:lstStyle/>
          <a:p>
            <a:pPr algn="ctr"/>
            <a:r>
              <a:rPr lang="tr-TR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European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Course</a:t>
            </a:r>
          </a:p>
        </p:txBody>
      </p:sp>
    </p:spTree>
    <p:extLst>
      <p:ext uri="{BB962C8B-B14F-4D97-AF65-F5344CB8AC3E}">
        <p14:creationId xmlns:p14="http://schemas.microsoft.com/office/powerpoint/2010/main" val="315300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Dikdörtgen"/>
          <p:cNvSpPr/>
          <p:nvPr/>
        </p:nvSpPr>
        <p:spPr>
          <a:xfrm>
            <a:off x="3011214" y="3352800"/>
            <a:ext cx="2895600" cy="75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marL="0" lvl="1" algn="ctr"/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167030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56440" y="1371600"/>
            <a:ext cx="7654159" cy="4419600"/>
          </a:xfrm>
        </p:spPr>
        <p:txBody>
          <a:bodyPr>
            <a:noAutofit/>
          </a:bodyPr>
          <a:lstStyle/>
          <a:p>
            <a:pPr marL="266700" indent="-266700">
              <a:buNone/>
            </a:pPr>
            <a:r>
              <a:rPr lang="tr-TR" b="1" dirty="0">
                <a:solidFill>
                  <a:srgbClr val="002060"/>
                </a:solidFill>
              </a:rPr>
              <a:t>				EBOPRAS</a:t>
            </a:r>
          </a:p>
          <a:p>
            <a:pPr marL="266700" indent="-266700">
              <a:buNone/>
            </a:pPr>
            <a:r>
              <a:rPr lang="tr-TR" sz="1800" b="1" dirty="0">
                <a:solidFill>
                  <a:srgbClr val="002060"/>
                </a:solidFill>
              </a:rPr>
              <a:t>				</a:t>
            </a:r>
            <a:r>
              <a:rPr lang="tr-TR" sz="1800" b="1" dirty="0" err="1">
                <a:solidFill>
                  <a:srgbClr val="002060"/>
                </a:solidFill>
              </a:rPr>
              <a:t>E</a:t>
            </a:r>
            <a:r>
              <a:rPr lang="tr-TR" sz="1800" dirty="0" err="1">
                <a:solidFill>
                  <a:srgbClr val="002060"/>
                </a:solidFill>
              </a:rPr>
              <a:t>uropean</a:t>
            </a:r>
            <a:r>
              <a:rPr lang="tr-TR" sz="1800" dirty="0">
                <a:solidFill>
                  <a:srgbClr val="002060"/>
                </a:solidFill>
              </a:rPr>
              <a:t> </a:t>
            </a:r>
            <a:r>
              <a:rPr lang="tr-TR" sz="1800" b="1" dirty="0">
                <a:solidFill>
                  <a:srgbClr val="002060"/>
                </a:solidFill>
              </a:rPr>
              <a:t>B</a:t>
            </a:r>
            <a:r>
              <a:rPr lang="tr-TR" sz="1800" dirty="0">
                <a:solidFill>
                  <a:srgbClr val="002060"/>
                </a:solidFill>
              </a:rPr>
              <a:t>oard of </a:t>
            </a:r>
            <a:r>
              <a:rPr lang="tr-TR" sz="1800" b="1" dirty="0" err="1">
                <a:solidFill>
                  <a:srgbClr val="002060"/>
                </a:solidFill>
              </a:rPr>
              <a:t>P</a:t>
            </a:r>
            <a:r>
              <a:rPr lang="tr-TR" sz="1800" dirty="0" err="1">
                <a:solidFill>
                  <a:srgbClr val="002060"/>
                </a:solidFill>
              </a:rPr>
              <a:t>lastic</a:t>
            </a:r>
            <a:endParaRPr lang="tr-TR" sz="1800" dirty="0">
              <a:solidFill>
                <a:srgbClr val="002060"/>
              </a:solidFill>
            </a:endParaRPr>
          </a:p>
          <a:p>
            <a:pPr marL="266700" indent="-266700">
              <a:buNone/>
            </a:pPr>
            <a:r>
              <a:rPr lang="tr-TR" sz="1800" dirty="0">
                <a:solidFill>
                  <a:srgbClr val="002060"/>
                </a:solidFill>
              </a:rPr>
              <a:t>				</a:t>
            </a:r>
            <a:r>
              <a:rPr lang="tr-TR" sz="1800" b="1" dirty="0" err="1">
                <a:solidFill>
                  <a:srgbClr val="002060"/>
                </a:solidFill>
              </a:rPr>
              <a:t>R</a:t>
            </a:r>
            <a:r>
              <a:rPr lang="tr-TR" sz="1800" dirty="0" err="1">
                <a:solidFill>
                  <a:srgbClr val="002060"/>
                </a:solidFill>
              </a:rPr>
              <a:t>econstructive</a:t>
            </a:r>
            <a:r>
              <a:rPr lang="tr-TR" sz="1800" dirty="0">
                <a:solidFill>
                  <a:srgbClr val="002060"/>
                </a:solidFill>
              </a:rPr>
              <a:t> </a:t>
            </a:r>
            <a:r>
              <a:rPr lang="tr-TR" sz="1800" dirty="0" err="1">
                <a:solidFill>
                  <a:srgbClr val="002060"/>
                </a:solidFill>
              </a:rPr>
              <a:t>and</a:t>
            </a:r>
            <a:r>
              <a:rPr lang="tr-TR" sz="1800" dirty="0">
                <a:solidFill>
                  <a:srgbClr val="002060"/>
                </a:solidFill>
              </a:rPr>
              <a:t> </a:t>
            </a:r>
            <a:r>
              <a:rPr lang="tr-TR" sz="1800" b="1" dirty="0" err="1">
                <a:solidFill>
                  <a:srgbClr val="002060"/>
                </a:solidFill>
              </a:rPr>
              <a:t>A</a:t>
            </a:r>
            <a:r>
              <a:rPr lang="tr-TR" sz="1800" dirty="0" err="1">
                <a:solidFill>
                  <a:srgbClr val="002060"/>
                </a:solidFill>
              </a:rPr>
              <a:t>esthetic</a:t>
            </a:r>
            <a:r>
              <a:rPr lang="tr-TR" sz="1800" dirty="0">
                <a:solidFill>
                  <a:srgbClr val="002060"/>
                </a:solidFill>
              </a:rPr>
              <a:t> </a:t>
            </a:r>
            <a:r>
              <a:rPr lang="tr-TR" sz="1800" b="1" dirty="0" err="1">
                <a:solidFill>
                  <a:srgbClr val="002060"/>
                </a:solidFill>
              </a:rPr>
              <a:t>S</a:t>
            </a:r>
            <a:r>
              <a:rPr lang="tr-TR" sz="1800" dirty="0" err="1">
                <a:solidFill>
                  <a:srgbClr val="002060"/>
                </a:solidFill>
              </a:rPr>
              <a:t>urgery</a:t>
            </a:r>
            <a:endParaRPr lang="tr-TR" sz="1800" dirty="0">
              <a:solidFill>
                <a:srgbClr val="002060"/>
              </a:solidFill>
            </a:endParaRPr>
          </a:p>
          <a:p>
            <a:pPr marL="266700" indent="-266700">
              <a:buNone/>
            </a:pPr>
            <a:endParaRPr lang="tr-TR" sz="1800" dirty="0">
              <a:solidFill>
                <a:srgbClr val="002060"/>
              </a:solidFill>
            </a:endParaRPr>
          </a:p>
          <a:p>
            <a:pPr marL="266700" indent="-266700">
              <a:buNone/>
            </a:pPr>
            <a:endParaRPr lang="tr-TR" sz="1800" dirty="0">
              <a:solidFill>
                <a:srgbClr val="002060"/>
              </a:solidFill>
            </a:endParaRPr>
          </a:p>
          <a:p>
            <a:pPr marL="266700" indent="-266700">
              <a:buNone/>
            </a:pPr>
            <a:endParaRPr lang="tr-TR" sz="1800" dirty="0">
              <a:solidFill>
                <a:srgbClr val="002060"/>
              </a:solidFill>
            </a:endParaRPr>
          </a:p>
          <a:p>
            <a:pPr marL="266700" indent="-266700">
              <a:buNone/>
            </a:pPr>
            <a:endParaRPr lang="tr-TR" sz="1800" dirty="0">
              <a:solidFill>
                <a:srgbClr val="002060"/>
              </a:solidFill>
            </a:endParaRPr>
          </a:p>
          <a:p>
            <a:pPr marL="266700" indent="-266700">
              <a:buNone/>
            </a:pPr>
            <a:endParaRPr lang="tr-TR" sz="1800" dirty="0">
              <a:solidFill>
                <a:srgbClr val="002060"/>
              </a:solidFill>
            </a:endParaRPr>
          </a:p>
          <a:p>
            <a:pPr marL="266700" indent="-266700">
              <a:buNone/>
            </a:pPr>
            <a:endParaRPr lang="tr-TR" sz="1800" dirty="0">
              <a:solidFill>
                <a:srgbClr val="002060"/>
              </a:solidFill>
            </a:endParaRPr>
          </a:p>
          <a:p>
            <a:pPr marL="266700" indent="-266700">
              <a:buNone/>
            </a:pPr>
            <a:r>
              <a:rPr lang="tr-TR" b="1" dirty="0">
                <a:solidFill>
                  <a:srgbClr val="002060"/>
                </a:solidFill>
              </a:rPr>
              <a:t>UEMS</a:t>
            </a:r>
          </a:p>
          <a:p>
            <a:pPr marL="266700" indent="-266700">
              <a:buNone/>
            </a:pPr>
            <a:r>
              <a:rPr lang="tr-TR" sz="1800" dirty="0" err="1">
                <a:solidFill>
                  <a:srgbClr val="002060"/>
                </a:solidFill>
              </a:rPr>
              <a:t>Union</a:t>
            </a:r>
            <a:r>
              <a:rPr lang="tr-TR" sz="1800" dirty="0">
                <a:solidFill>
                  <a:srgbClr val="002060"/>
                </a:solidFill>
              </a:rPr>
              <a:t> </a:t>
            </a:r>
            <a:r>
              <a:rPr lang="tr-TR" sz="1800" dirty="0" err="1">
                <a:solidFill>
                  <a:srgbClr val="002060"/>
                </a:solidFill>
              </a:rPr>
              <a:t>Européenne</a:t>
            </a:r>
            <a:r>
              <a:rPr lang="tr-TR" sz="1800" dirty="0">
                <a:solidFill>
                  <a:srgbClr val="002060"/>
                </a:solidFill>
              </a:rPr>
              <a:t> </a:t>
            </a:r>
            <a:r>
              <a:rPr lang="tr-TR" sz="1800" dirty="0" err="1">
                <a:solidFill>
                  <a:srgbClr val="002060"/>
                </a:solidFill>
              </a:rPr>
              <a:t>des</a:t>
            </a:r>
            <a:r>
              <a:rPr lang="tr-TR" sz="1800" dirty="0">
                <a:solidFill>
                  <a:srgbClr val="002060"/>
                </a:solidFill>
              </a:rPr>
              <a:t> </a:t>
            </a:r>
            <a:r>
              <a:rPr lang="tr-TR" sz="1800" dirty="0" err="1">
                <a:solidFill>
                  <a:srgbClr val="002060"/>
                </a:solidFill>
              </a:rPr>
              <a:t>Médecins</a:t>
            </a:r>
            <a:r>
              <a:rPr lang="tr-TR" sz="1800" dirty="0">
                <a:solidFill>
                  <a:srgbClr val="002060"/>
                </a:solidFill>
              </a:rPr>
              <a:t> </a:t>
            </a:r>
            <a:r>
              <a:rPr lang="tr-TR" sz="1800" dirty="0" err="1">
                <a:solidFill>
                  <a:srgbClr val="002060"/>
                </a:solidFill>
              </a:rPr>
              <a:t>Spécialistes</a:t>
            </a:r>
            <a:r>
              <a:rPr lang="tr-TR" sz="1800" dirty="0">
                <a:solidFill>
                  <a:srgbClr val="002060"/>
                </a:solidFill>
              </a:rPr>
              <a:t> </a:t>
            </a:r>
          </a:p>
          <a:p>
            <a:pPr marL="266700" indent="-266700">
              <a:buNone/>
            </a:pPr>
            <a:r>
              <a:rPr lang="tr-TR" sz="1800" dirty="0">
                <a:solidFill>
                  <a:srgbClr val="002060"/>
                </a:solidFill>
              </a:rPr>
              <a:t>(</a:t>
            </a:r>
            <a:r>
              <a:rPr lang="tr-TR" sz="1800" dirty="0" err="1">
                <a:solidFill>
                  <a:srgbClr val="002060"/>
                </a:solidFill>
              </a:rPr>
              <a:t>The</a:t>
            </a:r>
            <a:r>
              <a:rPr lang="tr-TR" sz="1800" dirty="0">
                <a:solidFill>
                  <a:srgbClr val="002060"/>
                </a:solidFill>
              </a:rPr>
              <a:t> </a:t>
            </a:r>
            <a:r>
              <a:rPr lang="tr-TR" sz="1800" dirty="0" err="1">
                <a:solidFill>
                  <a:srgbClr val="002060"/>
                </a:solidFill>
              </a:rPr>
              <a:t>European</a:t>
            </a:r>
            <a:r>
              <a:rPr lang="tr-TR" sz="1800" dirty="0">
                <a:solidFill>
                  <a:srgbClr val="002060"/>
                </a:solidFill>
              </a:rPr>
              <a:t> </a:t>
            </a:r>
            <a:r>
              <a:rPr lang="tr-TR" sz="1800" dirty="0" err="1">
                <a:solidFill>
                  <a:srgbClr val="002060"/>
                </a:solidFill>
              </a:rPr>
              <a:t>Union</a:t>
            </a:r>
            <a:r>
              <a:rPr lang="tr-TR" sz="1800" dirty="0">
                <a:solidFill>
                  <a:srgbClr val="002060"/>
                </a:solidFill>
              </a:rPr>
              <a:t> of </a:t>
            </a:r>
            <a:r>
              <a:rPr lang="tr-TR" sz="1800" dirty="0" err="1">
                <a:solidFill>
                  <a:srgbClr val="002060"/>
                </a:solidFill>
              </a:rPr>
              <a:t>Medical</a:t>
            </a:r>
            <a:r>
              <a:rPr lang="tr-TR" sz="1800" dirty="0">
                <a:solidFill>
                  <a:srgbClr val="002060"/>
                </a:solidFill>
              </a:rPr>
              <a:t> </a:t>
            </a:r>
            <a:r>
              <a:rPr lang="tr-TR" sz="1800" dirty="0" err="1">
                <a:solidFill>
                  <a:srgbClr val="002060"/>
                </a:solidFill>
              </a:rPr>
              <a:t>Specialists</a:t>
            </a:r>
            <a:r>
              <a:rPr lang="tr-TR" sz="1800" dirty="0">
                <a:solidFill>
                  <a:srgbClr val="002060"/>
                </a:solidFill>
              </a:rPr>
              <a:t>) </a:t>
            </a:r>
          </a:p>
        </p:txBody>
      </p:sp>
      <p:sp>
        <p:nvSpPr>
          <p:cNvPr id="4" name="3 Dikdörtgen"/>
          <p:cNvSpPr/>
          <p:nvPr/>
        </p:nvSpPr>
        <p:spPr>
          <a:xfrm>
            <a:off x="457200" y="0"/>
            <a:ext cx="2133600" cy="75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lnSpcReduction="10000"/>
          </a:bodyPr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Tanım</a:t>
            </a:r>
          </a:p>
        </p:txBody>
      </p:sp>
      <p:pic>
        <p:nvPicPr>
          <p:cNvPr id="16388" name="Picture 4" descr="https://www.uems.eu/__data/assets/image/0009/2160/uems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1622425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95400"/>
            <a:ext cx="181377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7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62000" y="1219200"/>
            <a:ext cx="7654159" cy="4191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</a:rPr>
              <a:t>Yeterlik Sınavı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2060"/>
                </a:solidFill>
              </a:rPr>
              <a:t>İş garantisi anlamı taşımaz</a:t>
            </a:r>
          </a:p>
          <a:p>
            <a:pPr marL="266700" indent="-266700">
              <a:lnSpc>
                <a:spcPct val="150000"/>
              </a:lnSpc>
              <a:buNone/>
            </a:pPr>
            <a:endParaRPr lang="tr-TR" sz="1800" dirty="0">
              <a:solidFill>
                <a:srgbClr val="002060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57200" y="0"/>
            <a:ext cx="2133600" cy="75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lnSpcReduction="10000"/>
          </a:bodyPr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Tanım</a:t>
            </a:r>
          </a:p>
        </p:txBody>
      </p:sp>
    </p:spTree>
    <p:extLst>
      <p:ext uri="{BB962C8B-B14F-4D97-AF65-F5344CB8AC3E}">
        <p14:creationId xmlns:p14="http://schemas.microsoft.com/office/powerpoint/2010/main" val="353431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0" y="1447800"/>
            <a:ext cx="8000999" cy="4321174"/>
          </a:xfrm>
        </p:spPr>
        <p:txBody>
          <a:bodyPr>
            <a:noAutofit/>
          </a:bodyPr>
          <a:lstStyle/>
          <a:p>
            <a:pPr lvl="1"/>
            <a:r>
              <a:rPr lang="tr-TR" dirty="0">
                <a:hlinkClick r:id="rId2"/>
              </a:rPr>
              <a:t>www.ebopras.org/examination.php</a:t>
            </a:r>
            <a:endParaRPr lang="tr-TR" dirty="0"/>
          </a:p>
          <a:p>
            <a:pPr lvl="1"/>
            <a:endParaRPr lang="tr-TR" dirty="0"/>
          </a:p>
          <a:p>
            <a:pPr lvl="1"/>
            <a:r>
              <a:rPr lang="tr-TR" dirty="0"/>
              <a:t>Uzmanlar için:</a:t>
            </a:r>
          </a:p>
          <a:p>
            <a:pPr lvl="1"/>
            <a:r>
              <a:rPr lang="tr-TR" dirty="0"/>
              <a:t>EBOPRAS </a:t>
            </a:r>
            <a:r>
              <a:rPr lang="tr-TR" dirty="0" err="1"/>
              <a:t>logbook’unu</a:t>
            </a:r>
            <a:r>
              <a:rPr lang="tr-TR" dirty="0"/>
              <a:t> indiriniz</a:t>
            </a:r>
          </a:p>
          <a:p>
            <a:pPr lvl="1"/>
            <a:r>
              <a:rPr lang="tr-TR" dirty="0"/>
              <a:t>Önce kendiniz sonra klinik sorumlunuzun </a:t>
            </a:r>
            <a:r>
              <a:rPr lang="tr-TR" dirty="0" err="1"/>
              <a:t>logbook’u</a:t>
            </a:r>
            <a:r>
              <a:rPr lang="tr-TR" dirty="0"/>
              <a:t> doldurmasını sağlayınız</a:t>
            </a:r>
          </a:p>
        </p:txBody>
      </p:sp>
      <p:sp>
        <p:nvSpPr>
          <p:cNvPr id="5" name="3 Dikdörtgen"/>
          <p:cNvSpPr/>
          <p:nvPr/>
        </p:nvSpPr>
        <p:spPr>
          <a:xfrm>
            <a:off x="457200" y="0"/>
            <a:ext cx="2133600" cy="75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/>
          </a:bodyPr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Başvuru</a:t>
            </a:r>
          </a:p>
        </p:txBody>
      </p:sp>
      <p:sp>
        <p:nvSpPr>
          <p:cNvPr id="4" name="3 Dikdörtgen"/>
          <p:cNvSpPr/>
          <p:nvPr/>
        </p:nvSpPr>
        <p:spPr>
          <a:xfrm>
            <a:off x="2590800" y="0"/>
            <a:ext cx="2133600" cy="7560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Uzman</a:t>
            </a:r>
          </a:p>
        </p:txBody>
      </p:sp>
    </p:spTree>
    <p:extLst>
      <p:ext uri="{BB962C8B-B14F-4D97-AF65-F5344CB8AC3E}">
        <p14:creationId xmlns:p14="http://schemas.microsoft.com/office/powerpoint/2010/main" val="106278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Dikdörtgen"/>
          <p:cNvSpPr/>
          <p:nvPr/>
        </p:nvSpPr>
        <p:spPr>
          <a:xfrm>
            <a:off x="457200" y="0"/>
            <a:ext cx="2133600" cy="75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/>
          </a:bodyPr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Başvuru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19673" b="8197"/>
          <a:stretch/>
        </p:blipFill>
        <p:spPr>
          <a:xfrm>
            <a:off x="640787" y="1981199"/>
            <a:ext cx="8056232" cy="3268717"/>
          </a:xfrm>
          <a:prstGeom prst="rect">
            <a:avLst/>
          </a:prstGeom>
        </p:spPr>
      </p:pic>
      <p:sp>
        <p:nvSpPr>
          <p:cNvPr id="6" name="3 Dikdörtgen"/>
          <p:cNvSpPr/>
          <p:nvPr/>
        </p:nvSpPr>
        <p:spPr>
          <a:xfrm>
            <a:off x="2590800" y="0"/>
            <a:ext cx="2133600" cy="7560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Uzman</a:t>
            </a:r>
          </a:p>
        </p:txBody>
      </p:sp>
    </p:spTree>
    <p:extLst>
      <p:ext uri="{BB962C8B-B14F-4D97-AF65-F5344CB8AC3E}">
        <p14:creationId xmlns:p14="http://schemas.microsoft.com/office/powerpoint/2010/main" val="329852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0" y="1447800"/>
            <a:ext cx="8000999" cy="4321174"/>
          </a:xfrm>
        </p:spPr>
        <p:txBody>
          <a:bodyPr>
            <a:noAutofit/>
          </a:bodyPr>
          <a:lstStyle/>
          <a:p>
            <a:pPr lvl="1"/>
            <a:r>
              <a:rPr lang="tr-TR" dirty="0">
                <a:hlinkClick r:id="rId2"/>
              </a:rPr>
              <a:t>www.ebopras.org/examination.php</a:t>
            </a:r>
            <a:endParaRPr lang="tr-TR" dirty="0"/>
          </a:p>
          <a:p>
            <a:pPr lvl="1"/>
            <a:endParaRPr lang="tr-TR" dirty="0"/>
          </a:p>
          <a:p>
            <a:pPr lvl="1"/>
            <a:r>
              <a:rPr lang="tr-TR" dirty="0"/>
              <a:t>4. yılını doldurmuş asistanlar için:</a:t>
            </a:r>
          </a:p>
          <a:p>
            <a:pPr lvl="1"/>
            <a:r>
              <a:rPr lang="en-US" dirty="0"/>
              <a:t>EBOPRAS Assessment form</a:t>
            </a:r>
            <a:r>
              <a:rPr lang="tr-TR" dirty="0"/>
              <a:t>’unu indiriniz</a:t>
            </a:r>
          </a:p>
          <a:p>
            <a:pPr lvl="1"/>
            <a:r>
              <a:rPr lang="tr-TR" dirty="0"/>
              <a:t>Klinik sorumlunuzun formu doldurmasını sağlayınız</a:t>
            </a:r>
          </a:p>
        </p:txBody>
      </p:sp>
      <p:sp>
        <p:nvSpPr>
          <p:cNvPr id="5" name="3 Dikdörtgen"/>
          <p:cNvSpPr/>
          <p:nvPr/>
        </p:nvSpPr>
        <p:spPr>
          <a:xfrm>
            <a:off x="457200" y="0"/>
            <a:ext cx="2133600" cy="75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/>
          </a:bodyPr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Başvuru</a:t>
            </a:r>
          </a:p>
        </p:txBody>
      </p:sp>
      <p:sp>
        <p:nvSpPr>
          <p:cNvPr id="4" name="3 Dikdörtgen"/>
          <p:cNvSpPr/>
          <p:nvPr/>
        </p:nvSpPr>
        <p:spPr>
          <a:xfrm>
            <a:off x="2590800" y="0"/>
            <a:ext cx="2133600" cy="7560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/>
          </a:bodyPr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4+Asistan</a:t>
            </a:r>
          </a:p>
        </p:txBody>
      </p:sp>
    </p:spTree>
    <p:extLst>
      <p:ext uri="{BB962C8B-B14F-4D97-AF65-F5344CB8AC3E}">
        <p14:creationId xmlns:p14="http://schemas.microsoft.com/office/powerpoint/2010/main" val="26736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Dikdörtgen"/>
          <p:cNvSpPr/>
          <p:nvPr/>
        </p:nvSpPr>
        <p:spPr>
          <a:xfrm>
            <a:off x="457200" y="0"/>
            <a:ext cx="2133600" cy="75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/>
          </a:bodyPr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Başvuru</a:t>
            </a:r>
          </a:p>
        </p:txBody>
      </p:sp>
      <p:sp>
        <p:nvSpPr>
          <p:cNvPr id="6" name="3 Dikdörtgen"/>
          <p:cNvSpPr/>
          <p:nvPr/>
        </p:nvSpPr>
        <p:spPr>
          <a:xfrm>
            <a:off x="2590800" y="0"/>
            <a:ext cx="2133600" cy="7560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/>
          </a:bodyPr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4+Asistan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21634" t="16923" r="22116" b="7693"/>
          <a:stretch/>
        </p:blipFill>
        <p:spPr>
          <a:xfrm>
            <a:off x="990600" y="1066800"/>
            <a:ext cx="7200900" cy="542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2815" y="1524000"/>
            <a:ext cx="7504386" cy="1524000"/>
          </a:xfrm>
        </p:spPr>
        <p:txBody>
          <a:bodyPr>
            <a:noAutofit/>
          </a:bodyPr>
          <a:lstStyle/>
          <a:p>
            <a:pPr lvl="1"/>
            <a:r>
              <a:rPr lang="tr-TR" dirty="0"/>
              <a:t>UEMS üyesi ya da </a:t>
            </a:r>
            <a:r>
              <a:rPr lang="tr-TR" dirty="0" err="1"/>
              <a:t>Associate</a:t>
            </a:r>
            <a:r>
              <a:rPr lang="tr-TR" dirty="0"/>
              <a:t> üye ülkelerde eğitim almış olmak</a:t>
            </a:r>
          </a:p>
          <a:p>
            <a:pPr lvl="1"/>
            <a:r>
              <a:rPr lang="tr-TR" dirty="0"/>
              <a:t>Online Application </a:t>
            </a:r>
            <a:r>
              <a:rPr lang="tr-TR" dirty="0" err="1"/>
              <a:t>Form’un</a:t>
            </a:r>
            <a:r>
              <a:rPr lang="tr-TR" dirty="0"/>
              <a:t> doldurulması</a:t>
            </a:r>
          </a:p>
          <a:p>
            <a:pPr lvl="1"/>
            <a:r>
              <a:rPr lang="tr-TR" dirty="0"/>
              <a:t>Dijital vesikalık fotoğraf</a:t>
            </a:r>
          </a:p>
          <a:p>
            <a:pPr lvl="1"/>
            <a:r>
              <a:rPr lang="tr-TR" dirty="0"/>
              <a:t>Pasaport detayları</a:t>
            </a:r>
          </a:p>
          <a:p>
            <a:pPr lvl="1"/>
            <a:endParaRPr lang="tr-TR" dirty="0"/>
          </a:p>
          <a:p>
            <a:pPr lvl="1"/>
            <a:r>
              <a:rPr lang="tr-TR" dirty="0"/>
              <a:t>400 €</a:t>
            </a:r>
          </a:p>
          <a:p>
            <a:pPr lvl="1"/>
            <a:endParaRPr lang="tr-TR" dirty="0"/>
          </a:p>
        </p:txBody>
      </p:sp>
      <p:sp>
        <p:nvSpPr>
          <p:cNvPr id="5" name="3 Dikdörtgen"/>
          <p:cNvSpPr/>
          <p:nvPr/>
        </p:nvSpPr>
        <p:spPr>
          <a:xfrm>
            <a:off x="457200" y="0"/>
            <a:ext cx="2133600" cy="75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/>
          </a:bodyPr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Başvuru</a:t>
            </a:r>
          </a:p>
        </p:txBody>
      </p:sp>
      <p:sp>
        <p:nvSpPr>
          <p:cNvPr id="4" name="3 Dikdörtgen"/>
          <p:cNvSpPr/>
          <p:nvPr/>
        </p:nvSpPr>
        <p:spPr>
          <a:xfrm>
            <a:off x="2590800" y="0"/>
            <a:ext cx="2133600" cy="7560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tr-TR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Part</a:t>
            </a: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02515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2814" y="1066800"/>
            <a:ext cx="8000999" cy="3276600"/>
          </a:xfrm>
        </p:spPr>
        <p:txBody>
          <a:bodyPr>
            <a:noAutofit/>
          </a:bodyPr>
          <a:lstStyle/>
          <a:p>
            <a:pPr lvl="1"/>
            <a:r>
              <a:rPr lang="tr-TR" dirty="0"/>
              <a:t>MCQ</a:t>
            </a:r>
          </a:p>
          <a:p>
            <a:pPr lvl="1"/>
            <a:r>
              <a:rPr lang="tr-TR" dirty="0"/>
              <a:t>120 Soru</a:t>
            </a:r>
          </a:p>
          <a:p>
            <a:pPr lvl="1"/>
            <a:r>
              <a:rPr lang="tr-TR" dirty="0"/>
              <a:t>Sadece İngilizce</a:t>
            </a:r>
          </a:p>
          <a:p>
            <a:pPr lvl="1"/>
            <a:r>
              <a:rPr lang="tr-TR" dirty="0"/>
              <a:t>Yanlışlar doğruları etkilemiyor</a:t>
            </a:r>
          </a:p>
          <a:p>
            <a:pPr lvl="1"/>
            <a:r>
              <a:rPr lang="tr-TR" dirty="0" err="1"/>
              <a:t>Angoff</a:t>
            </a:r>
            <a:r>
              <a:rPr lang="tr-TR" dirty="0"/>
              <a:t> yöntemi</a:t>
            </a:r>
          </a:p>
          <a:p>
            <a:pPr lvl="1"/>
            <a:r>
              <a:rPr lang="tr-TR" dirty="0"/>
              <a:t>Yılda 2 kez, Ocak-Ağustos</a:t>
            </a:r>
          </a:p>
          <a:p>
            <a:pPr lvl="1"/>
            <a:r>
              <a:rPr lang="tr-TR" dirty="0" err="1"/>
              <a:t>Crowne</a:t>
            </a:r>
            <a:r>
              <a:rPr lang="tr-TR" dirty="0"/>
              <a:t> Plaza Le </a:t>
            </a:r>
            <a:r>
              <a:rPr lang="tr-TR" dirty="0" err="1"/>
              <a:t>Palace</a:t>
            </a:r>
            <a:r>
              <a:rPr lang="tr-TR" dirty="0"/>
              <a:t> Hotel, Brüksel</a:t>
            </a:r>
          </a:p>
        </p:txBody>
      </p:sp>
      <p:sp>
        <p:nvSpPr>
          <p:cNvPr id="5" name="3 Dikdörtgen"/>
          <p:cNvSpPr/>
          <p:nvPr/>
        </p:nvSpPr>
        <p:spPr>
          <a:xfrm>
            <a:off x="457200" y="0"/>
            <a:ext cx="2133600" cy="75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lnSpcReduction="10000"/>
          </a:bodyPr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Sınav</a:t>
            </a:r>
          </a:p>
        </p:txBody>
      </p:sp>
      <p:sp>
        <p:nvSpPr>
          <p:cNvPr id="4" name="3 Dikdörtgen"/>
          <p:cNvSpPr/>
          <p:nvPr/>
        </p:nvSpPr>
        <p:spPr>
          <a:xfrm>
            <a:off x="2590800" y="0"/>
            <a:ext cx="2133600" cy="7560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tr-TR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Part</a:t>
            </a: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1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15875" t="51933" r="32531" b="26195"/>
          <a:stretch/>
        </p:blipFill>
        <p:spPr>
          <a:xfrm>
            <a:off x="483476" y="4800600"/>
            <a:ext cx="8108730" cy="19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00215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18401</TotalTime>
  <Words>315</Words>
  <Application>Microsoft Office PowerPoint</Application>
  <PresentationFormat>Ekran Gösterisi (4:3)</PresentationFormat>
  <Paragraphs>108</Paragraphs>
  <Slides>15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3" baseType="lpstr">
      <vt:lpstr>宋体</vt:lpstr>
      <vt:lpstr>Arial</vt:lpstr>
      <vt:lpstr>Calibri</vt:lpstr>
      <vt:lpstr>Cambria</vt:lpstr>
      <vt:lpstr>Segoe Script</vt:lpstr>
      <vt:lpstr>Verdana</vt:lpstr>
      <vt:lpstr>Wingdings</vt:lpstr>
      <vt:lpstr>sample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Guilddesign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sc</dc:creator>
  <cp:lastModifiedBy>Cenk Demirdöver</cp:lastModifiedBy>
  <cp:revision>1004</cp:revision>
  <dcterms:created xsi:type="dcterms:W3CDTF">2004-08-26T06:30:40Z</dcterms:created>
  <dcterms:modified xsi:type="dcterms:W3CDTF">2017-10-31T15:53:23Z</dcterms:modified>
</cp:coreProperties>
</file>